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19"/>
  </p:notesMasterIdLst>
  <p:handoutMasterIdLst>
    <p:handoutMasterId r:id="rId20"/>
  </p:handoutMasterIdLst>
  <p:sldIdLst>
    <p:sldId id="295" r:id="rId2"/>
    <p:sldId id="267" r:id="rId3"/>
    <p:sldId id="341" r:id="rId4"/>
    <p:sldId id="342" r:id="rId5"/>
    <p:sldId id="357" r:id="rId6"/>
    <p:sldId id="352" r:id="rId7"/>
    <p:sldId id="353" r:id="rId8"/>
    <p:sldId id="343" r:id="rId9"/>
    <p:sldId id="359" r:id="rId10"/>
    <p:sldId id="358" r:id="rId11"/>
    <p:sldId id="339" r:id="rId12"/>
    <p:sldId id="354" r:id="rId13"/>
    <p:sldId id="360" r:id="rId14"/>
    <p:sldId id="344" r:id="rId15"/>
    <p:sldId id="345" r:id="rId16"/>
    <p:sldId id="361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46" autoAdjust="0"/>
  </p:normalViewPr>
  <p:slideViewPr>
    <p:cSldViewPr>
      <p:cViewPr varScale="1">
        <p:scale>
          <a:sx n="68" d="100"/>
          <a:sy n="68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205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BE7909-AAD6-468B-86F6-EC31DCDD083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17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00" descr="book">
            <a:extLst>
              <a:ext uri="{FF2B5EF4-FFF2-40B4-BE49-F238E27FC236}">
                <a16:creationId xmlns:a16="http://schemas.microsoft.com/office/drawing/2014/main" id="{09F59B51-C9CC-4DF6-8E10-4632928847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74" y="2057400"/>
            <a:ext cx="1299252" cy="11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429000"/>
            <a:ext cx="77724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33E492-9AFA-4CAE-B07B-7C1C0D61D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0"/>
            <a:ext cx="9144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480783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9805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938496"/>
            <a:ext cx="8460150" cy="438610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124194"/>
            <a:ext cx="8460151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E259ACEE-8472-4B3D-B9D8-5F70F6E2B2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C7133F-A6D8-473B-A24D-0E3DB7928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Create a KPI</a:t>
            </a:r>
          </a:p>
          <a:p>
            <a:r>
              <a:rPr lang="en-US" altLang="en-US" dirty="0"/>
              <a:t>Work with Dates and Time in Power Pivot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Working with Advanced Functionality in </a:t>
            </a:r>
            <a:br>
              <a:rPr lang="en-US" altLang="en-US" dirty="0"/>
            </a:br>
            <a:r>
              <a:rPr lang="en-US" altLang="en-US" dirty="0"/>
              <a:t>Power Pivot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8A8203C-2950-43FF-B4F0-DD3F211FA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with Dates and Time in Power Pivot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5024992-6850-4A9A-AC75-CE0656DC90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65BAF3-ACB6-4893-903B-03B4DA325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72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75027" y="2224886"/>
            <a:ext cx="5721081" cy="40193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F1BEE7-242B-48AD-AC7C-790472A87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DAX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73A8A-B85C-41AE-8F95-F6932A99B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DAX</a:t>
            </a:r>
            <a:r>
              <a:rPr lang="en-US" dirty="0"/>
              <a:t>: (Data Analysis Expressions) A formula language used in Power Pivot that is designed to work with tables and columns of data rather than individual cells.</a:t>
            </a:r>
          </a:p>
        </p:txBody>
      </p:sp>
      <p:sp>
        <p:nvSpPr>
          <p:cNvPr id="8196" name="AutoShape 303"/>
          <p:cNvSpPr>
            <a:spLocks/>
          </p:cNvSpPr>
          <p:nvPr/>
        </p:nvSpPr>
        <p:spPr bwMode="auto">
          <a:xfrm rot="5400000" flipH="1">
            <a:off x="4372533" y="2664767"/>
            <a:ext cx="174625" cy="1700784"/>
          </a:xfrm>
          <a:prstGeom prst="rightBrace">
            <a:avLst>
              <a:gd name="adj1" fmla="val 6588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6" name="Rounded Rectangle 5"/>
          <p:cNvSpPr/>
          <p:nvPr/>
        </p:nvSpPr>
        <p:spPr>
          <a:xfrm>
            <a:off x="3810000" y="3048000"/>
            <a:ext cx="1255155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DAX function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039534" y="4928936"/>
            <a:ext cx="1656666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Calculated column</a:t>
            </a:r>
          </a:p>
        </p:txBody>
      </p:sp>
      <p:sp>
        <p:nvSpPr>
          <p:cNvPr id="10" name="AutoShape 303"/>
          <p:cNvSpPr>
            <a:spLocks/>
          </p:cNvSpPr>
          <p:nvPr/>
        </p:nvSpPr>
        <p:spPr bwMode="auto">
          <a:xfrm rot="10800000" flipH="1">
            <a:off x="5858291" y="3996087"/>
            <a:ext cx="174625" cy="2240280"/>
          </a:xfrm>
          <a:prstGeom prst="rightBrace">
            <a:avLst>
              <a:gd name="adj1" fmla="val 6588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DAX Syntax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39F869-BD1B-47E3-B9FE-A976258D4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220" name="AutoShape 303"/>
          <p:cNvSpPr>
            <a:spLocks/>
          </p:cNvSpPr>
          <p:nvPr/>
        </p:nvSpPr>
        <p:spPr bwMode="auto">
          <a:xfrm rot="5400000" flipH="1">
            <a:off x="5176209" y="2073275"/>
            <a:ext cx="273050" cy="2743200"/>
          </a:xfrm>
          <a:prstGeom prst="rightBrace">
            <a:avLst>
              <a:gd name="adj1" fmla="val 5020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13" name="Rounded Rectangle 12"/>
          <p:cNvSpPr/>
          <p:nvPr/>
        </p:nvSpPr>
        <p:spPr>
          <a:xfrm>
            <a:off x="4756298" y="2905540"/>
            <a:ext cx="1188720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Arguments</a:t>
            </a:r>
          </a:p>
        </p:txBody>
      </p:sp>
      <p:sp>
        <p:nvSpPr>
          <p:cNvPr id="9224" name="Line 144"/>
          <p:cNvSpPr>
            <a:spLocks noChangeShapeType="1"/>
          </p:cNvSpPr>
          <p:nvPr/>
        </p:nvSpPr>
        <p:spPr bwMode="auto">
          <a:xfrm>
            <a:off x="3352800" y="3109118"/>
            <a:ext cx="0" cy="45323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667000" y="2905540"/>
            <a:ext cx="1371600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Function name</a:t>
            </a:r>
          </a:p>
        </p:txBody>
      </p:sp>
      <p:sp>
        <p:nvSpPr>
          <p:cNvPr id="9226" name="Line 144"/>
          <p:cNvSpPr>
            <a:spLocks noChangeShapeType="1"/>
          </p:cNvSpPr>
          <p:nvPr/>
        </p:nvSpPr>
        <p:spPr bwMode="auto">
          <a:xfrm>
            <a:off x="1981200" y="3409950"/>
            <a:ext cx="5334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417320" y="3221452"/>
            <a:ext cx="1097280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Equal sign</a:t>
            </a:r>
          </a:p>
        </p:txBody>
      </p:sp>
      <p:sp>
        <p:nvSpPr>
          <p:cNvPr id="2" name="Rectangle 1"/>
          <p:cNvSpPr/>
          <p:nvPr/>
        </p:nvSpPr>
        <p:spPr>
          <a:xfrm>
            <a:off x="2438400" y="3562350"/>
            <a:ext cx="51651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=ROUND([Tip_Percentage],2)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12002-8211-4F64-8E8E-F7BEA0DE0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Date and Time Functions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11761A-E912-43F0-8971-70E519B02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17DC2114-09C9-4AD4-83DF-ABCCBD9880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347392"/>
              </p:ext>
            </p:extLst>
          </p:nvPr>
        </p:nvGraphicFramePr>
        <p:xfrm>
          <a:off x="1066800" y="2286000"/>
          <a:ext cx="7239000" cy="2773680"/>
        </p:xfrm>
        <a:graphic>
          <a:graphicData uri="http://schemas.openxmlformats.org/drawingml/2006/table">
            <a:tbl>
              <a:tblPr/>
              <a:tblGrid>
                <a:gridCol w="1866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2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Function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DAY(&lt;date&gt;)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Returns the day of the month, a number ranging from 1 to 31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MONTH(&lt;datetime&gt;)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Returns the month as a number from 1 (January) to 12 (December)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WEEKDAY(&lt;date&gt;, &lt;</a:t>
                      </a:r>
                      <a:r>
                        <a:rPr kumimoji="0" lang="en-US" sz="1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return_type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&gt;)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Returns a number ranging from 1 to 7 identifying the day of the week of a date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WEEKNUM(&lt;date&gt;, &lt;</a:t>
                      </a:r>
                      <a:r>
                        <a:rPr kumimoji="0" lang="en-US" sz="1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return_type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&gt;)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Returns the week number for the given date and year according to the &lt;</a:t>
                      </a:r>
                      <a:r>
                        <a:rPr kumimoji="0" lang="en-US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return_type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&gt; value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64086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YEAR(&lt;date&gt;)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Returns the year of a date as a four-digit integer in the range 1900–9999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453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827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Time Intelligence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0FCF0-9129-487B-9674-13655C748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43" name="Picture 2"/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2369852" y="2465421"/>
            <a:ext cx="4226228" cy="25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AutoShape 303"/>
          <p:cNvSpPr>
            <a:spLocks/>
          </p:cNvSpPr>
          <p:nvPr/>
        </p:nvSpPr>
        <p:spPr bwMode="auto">
          <a:xfrm rot="5400000" flipH="1">
            <a:off x="4732337" y="1254158"/>
            <a:ext cx="174625" cy="2247900"/>
          </a:xfrm>
          <a:prstGeom prst="rightBrace">
            <a:avLst>
              <a:gd name="adj1" fmla="val 6592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5" name="Rounded Rectangle 4"/>
          <p:cNvSpPr/>
          <p:nvPr/>
        </p:nvSpPr>
        <p:spPr>
          <a:xfrm>
            <a:off x="3683667" y="1900971"/>
            <a:ext cx="2324101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Time intelligence function</a:t>
            </a:r>
          </a:p>
        </p:txBody>
      </p:sp>
      <p:sp>
        <p:nvSpPr>
          <p:cNvPr id="10246" name="Line 144"/>
          <p:cNvSpPr>
            <a:spLocks noChangeShapeType="1"/>
          </p:cNvSpPr>
          <p:nvPr/>
        </p:nvSpPr>
        <p:spPr bwMode="auto">
          <a:xfrm>
            <a:off x="2476300" y="4319379"/>
            <a:ext cx="3048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47650" y="4201269"/>
            <a:ext cx="1562100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Calculated field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Date Tables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BEADD-5C2A-4942-9DD2-559C4153D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115095"/>
            <a:ext cx="7085714" cy="536190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F4DCE1-CC4E-4A34-B3FE-5E7B22583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E170EB-AEE5-454A-8FA2-4A5333DA6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Step 3:</a:t>
            </a:r>
          </a:p>
          <a:p>
            <a:r>
              <a:rPr lang="en-US" altLang="en-US" dirty="0"/>
              <a:t>=YEAR([DateKey])</a:t>
            </a:r>
          </a:p>
          <a:p>
            <a:endParaRPr lang="en-US" altLang="en-US" dirty="0"/>
          </a:p>
          <a:p>
            <a:r>
              <a:rPr lang="en-US" altLang="en-US" dirty="0"/>
              <a:t>Step 4:</a:t>
            </a:r>
          </a:p>
          <a:p>
            <a:r>
              <a:rPr lang="en-US" altLang="en-US" dirty="0"/>
              <a:t>=MONTH([DateKey])</a:t>
            </a:r>
          </a:p>
          <a:p>
            <a:endParaRPr lang="en-US" altLang="en-US" dirty="0"/>
          </a:p>
          <a:p>
            <a:r>
              <a:rPr lang="en-US" altLang="en-US" dirty="0"/>
              <a:t>Step 6:</a:t>
            </a:r>
          </a:p>
          <a:p>
            <a:r>
              <a:rPr lang="en-US" altLang="en-US" dirty="0"/>
              <a:t>=CALCULATE(SUM(Bookings[Amount]), PREVIOUSMONTH(Calendar[DateKey]))</a:t>
            </a:r>
          </a:p>
          <a:p>
            <a:endParaRPr lang="en-US" altLang="en-US" dirty="0"/>
          </a:p>
          <a:p>
            <a:r>
              <a:rPr lang="en-US" altLang="en-US" dirty="0"/>
              <a:t>Step 7:</a:t>
            </a:r>
          </a:p>
          <a:p>
            <a:r>
              <a:rPr lang="en-US" altLang="en-US" dirty="0"/>
              <a:t>=CALCULATE(SUM(Bookings[Amount]), DATESMTD(Calendar[DateKey]))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EE65D4F-E7EE-4DF5-8D08-05996BEB7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Dates and Time in Power Pivot</a:t>
            </a:r>
          </a:p>
        </p:txBody>
      </p:sp>
    </p:spTree>
    <p:extLst>
      <p:ext uri="{BB962C8B-B14F-4D97-AF65-F5344CB8AC3E}">
        <p14:creationId xmlns:p14="http://schemas.microsoft.com/office/powerpoint/2010/main" val="3834791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483A29-C354-4ABC-9A22-42DF0F61E6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 what specific situations would using KPIs help in your daily tasks?</a:t>
            </a:r>
          </a:p>
          <a:p>
            <a:r>
              <a:rPr lang="en-US" dirty="0"/>
              <a:t>How would using time intelligence functions help you in analyzing data?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7A37D0C-F1B9-4702-AE6D-1C4CD1AA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KPI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6BF57EA-65C8-4634-9AE1-54E931DB3C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C6C9B-D37E-4534-A726-BC9C1AE60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798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D7E5BE-9F2C-4525-BAB8-0443C7BF7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KPIs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FC0347-16A0-4693-863C-7F0C7820EE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KPI: (Key Performance Indicators) Visual measures of performance.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15BB66B1-2FE1-48DF-8B75-3A497A817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626" y="2819400"/>
            <a:ext cx="3078747" cy="199661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71599" y="1066127"/>
            <a:ext cx="6499459" cy="5459933"/>
          </a:xfrm>
          <a:prstGeom prst="rect">
            <a:avLst/>
          </a:prstGeom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KPI Dialog Box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D00DF7-A642-4414-8D61-D970C1163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100" name="Rectangle 21"/>
          <p:cNvSpPr>
            <a:spLocks noChangeArrowheads="1"/>
          </p:cNvSpPr>
          <p:nvPr/>
        </p:nvSpPr>
        <p:spPr bwMode="auto">
          <a:xfrm>
            <a:off x="5334000" y="4186240"/>
            <a:ext cx="2209800" cy="4572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4101" name="Line 144"/>
          <p:cNvSpPr>
            <a:spLocks noChangeShapeType="1"/>
          </p:cNvSpPr>
          <p:nvPr/>
        </p:nvSpPr>
        <p:spPr bwMode="auto">
          <a:xfrm>
            <a:off x="4813852" y="4414840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442252" y="4230756"/>
            <a:ext cx="1600200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Threshold options</a:t>
            </a:r>
          </a:p>
        </p:txBody>
      </p:sp>
      <p:sp>
        <p:nvSpPr>
          <p:cNvPr id="4103" name="Line 66"/>
          <p:cNvSpPr>
            <a:spLocks noChangeShapeType="1"/>
          </p:cNvSpPr>
          <p:nvPr/>
        </p:nvSpPr>
        <p:spPr bwMode="auto">
          <a:xfrm flipV="1">
            <a:off x="1524000" y="3957640"/>
            <a:ext cx="479425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039812" y="4216057"/>
            <a:ext cx="1447800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Threshold slider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105B6-080C-4960-BD00-D5C463589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KPI Status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60216C-162B-4EAD-BEB3-3982CF10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DC4E8B1D-03AB-443A-A584-FE92D6EF5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607255"/>
              </p:ext>
            </p:extLst>
          </p:nvPr>
        </p:nvGraphicFramePr>
        <p:xfrm>
          <a:off x="1066800" y="2286000"/>
          <a:ext cx="7239000" cy="2910840"/>
        </p:xfrm>
        <a:graphic>
          <a:graphicData uri="http://schemas.openxmlformats.org/drawingml/2006/table">
            <a:tbl>
              <a:tblPr/>
              <a:tblGrid>
                <a:gridCol w="1866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2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Element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Enables You To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Measure drop-down list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Select a calculated field as the target for the KPI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Absolute value text box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Enter a value as the target for the KPI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Threshold slider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Define the ranges for each status icon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Threshold options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Choose between a linear scale, or a scale with the target value in the middle or on either end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64086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Select icon style section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Select a style of icons for your PivotTable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453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735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Descriptions Tab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79E297-E0FC-4C43-8470-235712CD2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49C216D8-F3B6-4A55-A302-64E78ED47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699" y="1524000"/>
            <a:ext cx="5090601" cy="42751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KPI Fields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115F3E-32C9-4A76-B3F1-FCA37767A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6B877AA5-1AD8-4A0C-9C63-0EE784035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793820"/>
            <a:ext cx="2667231" cy="3802710"/>
          </a:xfrm>
          <a:prstGeom prst="rect">
            <a:avLst/>
          </a:prstGeom>
        </p:spPr>
      </p:pic>
      <p:sp>
        <p:nvSpPr>
          <p:cNvPr id="5" name="AutoShape 303">
            <a:extLst>
              <a:ext uri="{FF2B5EF4-FFF2-40B4-BE49-F238E27FC236}">
                <a16:creationId xmlns:a16="http://schemas.microsoft.com/office/drawing/2014/main" id="{745F9E34-F133-46DA-881A-29A19CCC8095}"/>
              </a:ext>
            </a:extLst>
          </p:cNvPr>
          <p:cNvSpPr>
            <a:spLocks/>
          </p:cNvSpPr>
          <p:nvPr/>
        </p:nvSpPr>
        <p:spPr bwMode="auto">
          <a:xfrm flipH="1">
            <a:off x="3783496" y="3123344"/>
            <a:ext cx="174625" cy="548640"/>
          </a:xfrm>
          <a:prstGeom prst="rightBrace">
            <a:avLst>
              <a:gd name="adj1" fmla="val 6592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9F2D45B-2C8D-4C48-942A-3F8652C5196F}"/>
              </a:ext>
            </a:extLst>
          </p:cNvPr>
          <p:cNvSpPr/>
          <p:nvPr/>
        </p:nvSpPr>
        <p:spPr>
          <a:xfrm>
            <a:off x="2514600" y="3196756"/>
            <a:ext cx="1268896" cy="41148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KPI fields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Manage KPIs Dialog Box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2141F9-A31B-4137-AD59-174329A1E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79427B84-1F96-4072-84B9-F707F995D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828800"/>
            <a:ext cx="3193057" cy="36350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9539ED-590E-440D-88AF-BBE038A2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2AB279-25C5-46E3-AFA3-D1F85C91FD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KPI</a:t>
            </a:r>
          </a:p>
        </p:txBody>
      </p:sp>
    </p:spTree>
    <p:extLst>
      <p:ext uri="{BB962C8B-B14F-4D97-AF65-F5344CB8AC3E}">
        <p14:creationId xmlns:p14="http://schemas.microsoft.com/office/powerpoint/2010/main" val="631824209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OV Template 4_1.potx" id="{482A05A5-E8AB-4C88-BA34-7E9D7AAC04C5}" vid="{2A33EEC4-ABD1-4667-A874-96B942740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LO_OV_Template_4_1</Template>
  <TotalTime>160</TotalTime>
  <Words>425</Words>
  <Application>Microsoft Office PowerPoint</Application>
  <PresentationFormat>On-screen Show (4:3)</PresentationFormat>
  <Paragraphs>90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LO Choice</vt:lpstr>
      <vt:lpstr>Working with Advanced Functionality in  Power Pivot</vt:lpstr>
      <vt:lpstr>Create a KPI</vt:lpstr>
      <vt:lpstr>KPIs</vt:lpstr>
      <vt:lpstr>The KPI Dialog Box</vt:lpstr>
      <vt:lpstr>The KPI Status Tab</vt:lpstr>
      <vt:lpstr>The Descriptions Tab</vt:lpstr>
      <vt:lpstr>KPI Fields</vt:lpstr>
      <vt:lpstr>The Manage KPIs Dialog Box</vt:lpstr>
      <vt:lpstr>PowerPoint Presentation</vt:lpstr>
      <vt:lpstr>Work with Dates and Time in Power Pivot</vt:lpstr>
      <vt:lpstr>DAX</vt:lpstr>
      <vt:lpstr>DAX Syntax</vt:lpstr>
      <vt:lpstr>Date and Time Functions</vt:lpstr>
      <vt:lpstr>Time Intelligence</vt:lpstr>
      <vt:lpstr>Date Tables</vt:lpstr>
      <vt:lpstr>Working with Dates and Time in Power Pivot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Bharathi G</dc:creator>
  <cp:lastModifiedBy>Pam Taylor</cp:lastModifiedBy>
  <cp:revision>36</cp:revision>
  <dcterms:created xsi:type="dcterms:W3CDTF">2019-09-11T11:12:44Z</dcterms:created>
  <dcterms:modified xsi:type="dcterms:W3CDTF">2019-09-17T14:55:32Z</dcterms:modified>
</cp:coreProperties>
</file>